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1" r:id="rId5"/>
    <p:sldId id="259" r:id="rId6"/>
    <p:sldId id="265" r:id="rId7"/>
    <p:sldId id="267" r:id="rId8"/>
    <p:sldId id="268" r:id="rId9"/>
    <p:sldId id="269" r:id="rId10"/>
    <p:sldId id="270" r:id="rId11"/>
    <p:sldId id="264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69884" autoAdjust="0"/>
  </p:normalViewPr>
  <p:slideViewPr>
    <p:cSldViewPr snapToGrid="0">
      <p:cViewPr varScale="1">
        <p:scale>
          <a:sx n="80" d="100"/>
          <a:sy n="80" d="100"/>
        </p:scale>
        <p:origin x="17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389EAF-F34D-4AE2-866E-470AF6666EDF}" type="datetimeFigureOut">
              <a:rPr lang="ko-KR" altLang="en-US" smtClean="0"/>
              <a:t>2021-03-30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9A6D92-DB1E-48A8-A566-AA334619F6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297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9A6D92-DB1E-48A8-A566-AA334619F6C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440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9A6D92-DB1E-48A8-A566-AA334619F6C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485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이런 식으로 서로의 폴더를 만들어서 </a:t>
            </a:r>
            <a:r>
              <a:rPr lang="ko-KR" altLang="en-US" dirty="0" err="1"/>
              <a:t>챕터별로</a:t>
            </a:r>
            <a:r>
              <a:rPr lang="ko-KR" altLang="en-US" dirty="0"/>
              <a:t> 책에 있는 코드를 쳐서 올립니다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9A6D92-DB1E-48A8-A566-AA334619F6C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36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9A6D92-DB1E-48A8-A566-AA334619F6C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87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9A6D92-DB1E-48A8-A566-AA334619F6C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781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위는 기울기 벡터의 방향을 시각화 한 것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기울기는 각 지점에서 기울기가 낮아지는 지점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. </a:t>
            </a:r>
            <a:r>
              <a:rPr lang="ko-KR" altLang="en-US" b="1" i="0" dirty="0">
                <a:solidFill>
                  <a:srgbClr val="222426"/>
                </a:solidFill>
                <a:effectLst/>
                <a:latin typeface="-apple-system"/>
              </a:rPr>
              <a:t>기울기가 가리키는 쪽은 각 장소에서 손실 함수의 출력 값을 가장 크게 줄이는 방향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9A6D92-DB1E-48A8-A566-AA334619F6C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496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D90F27-E782-4A0D-AFB8-487430EA5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F070B66-81B0-40E6-9254-2EBD75D279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EB73FB-48B1-43B5-803D-4791434B4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C0FA3-BDA3-417E-91B5-ADE48C4B1739}" type="datetimeFigureOut">
              <a:rPr lang="ko-KR" altLang="en-US" smtClean="0"/>
              <a:t>2021-03-30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2F894D-04AC-46FF-B01E-1611BF07F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AA6F98-2F90-4664-856E-AD9A6E828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9A1DC-259F-4ADF-9FB2-1D69FDCA0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005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6DADCE-3D01-4D59-94A4-737DA8CCC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4C7E6C-5367-43AE-88DD-9B6378840E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CBEA5A-185F-4D3A-994E-F8F3CC5C3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C0FA3-BDA3-417E-91B5-ADE48C4B1739}" type="datetimeFigureOut">
              <a:rPr lang="ko-KR" altLang="en-US" smtClean="0"/>
              <a:t>2021-03-30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12E983-0930-436C-8E6A-3155676B9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AE8785-C24E-491B-9C4C-C7687759C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9A1DC-259F-4ADF-9FB2-1D69FDCA0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596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F77E9F-1C49-42E0-80DB-EBA011B786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DABEE9-0B97-43B4-B398-EB7552FF06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67E373-F950-4559-AF1F-05A0B966A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C0FA3-BDA3-417E-91B5-ADE48C4B1739}" type="datetimeFigureOut">
              <a:rPr lang="ko-KR" altLang="en-US" smtClean="0"/>
              <a:t>2021-03-30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B6C774-66D3-4629-8E8C-5280D3C7D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C990DC-CC37-4A4E-976C-AA2B4DD3F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9A1DC-259F-4ADF-9FB2-1D69FDCA0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69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F3948B-7664-4FEE-82A1-2AF194869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828ED2-EE9C-4090-A1C9-235114343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E10593-8791-4AFD-A973-1F6CECDD4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C0FA3-BDA3-417E-91B5-ADE48C4B1739}" type="datetimeFigureOut">
              <a:rPr lang="ko-KR" altLang="en-US" smtClean="0"/>
              <a:t>2021-03-30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8E6817-ADF8-4951-87DD-B1A9D9402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5CC4F8-F46C-4FEB-A982-A86031EAA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9A1DC-259F-4ADF-9FB2-1D69FDCA0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321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C854B-17AD-4D06-991E-2A6E3CAD3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13D891-67A3-4F74-BC47-40EF98CD7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16F47E-78AD-4EDC-A062-D4640F06A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C0FA3-BDA3-417E-91B5-ADE48C4B1739}" type="datetimeFigureOut">
              <a:rPr lang="ko-KR" altLang="en-US" smtClean="0"/>
              <a:t>2021-03-30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F22F99-2369-4427-8B46-7D199558A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7426ED-0660-446A-BF6E-0BCEEF870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9A1DC-259F-4ADF-9FB2-1D69FDCA0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797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9AFA45-F7F4-4682-A6E9-D4C7C8F75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242B90-A5DE-41C0-B114-292A0D55C4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8BF0FC-8464-423D-A78D-AD38420B9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3F5482-37FD-43C2-843C-3B9CFF08E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C0FA3-BDA3-417E-91B5-ADE48C4B1739}" type="datetimeFigureOut">
              <a:rPr lang="ko-KR" altLang="en-US" smtClean="0"/>
              <a:t>2021-03-30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C94F68-C50E-4F83-AE47-CD2B1A09E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76B42E-7BFB-4F07-A343-7B1E75A76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9A1DC-259F-4ADF-9FB2-1D69FDCA0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34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5CBEAD-4AB2-42DE-8A50-206E38AE6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31391A-A084-4ABC-B857-FC65803AC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B289D0-603A-4559-A103-10338D6B81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B0764B-659C-4EBE-AA82-91004DFE72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70EBCE-240F-4C1D-B286-2C305D5A2B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317595-44A0-4F05-BA2A-48EBAC012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C0FA3-BDA3-417E-91B5-ADE48C4B1739}" type="datetimeFigureOut">
              <a:rPr lang="ko-KR" altLang="en-US" smtClean="0"/>
              <a:t>2021-03-30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F4335AF-0D99-4A0E-85CF-776A25A3E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B6699A3-3A91-4FD7-BC90-001AD8AEA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9A1DC-259F-4ADF-9FB2-1D69FDCA0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909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6DDC3C-E93A-48D6-8730-B09591ECA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FC3B37D-CFA0-4097-A052-2B32B51FE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C0FA3-BDA3-417E-91B5-ADE48C4B1739}" type="datetimeFigureOut">
              <a:rPr lang="ko-KR" altLang="en-US" smtClean="0"/>
              <a:t>2021-03-30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F2029B-0D65-49F5-86FD-1D47205D4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66B6E9-F447-4948-9471-69F3EEB92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9A1DC-259F-4ADF-9FB2-1D69FDCA0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400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3222A23-0BED-4743-8173-BEA5AB678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C0FA3-BDA3-417E-91B5-ADE48C4B1739}" type="datetimeFigureOut">
              <a:rPr lang="ko-KR" altLang="en-US" smtClean="0"/>
              <a:t>2021-03-30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BAAF522-3ADA-474C-8534-9DD759AE9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316265-9D5B-4D79-80E9-15835302A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9A1DC-259F-4ADF-9FB2-1D69FDCA0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963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DD3578-1C2A-4A31-A3E0-EEA82D563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D98B31-C277-4148-82E9-B4439EEF3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128332-8FE4-49A0-89B3-37905D3356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F75787-5850-45EE-BF94-09E8F6B9F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C0FA3-BDA3-417E-91B5-ADE48C4B1739}" type="datetimeFigureOut">
              <a:rPr lang="ko-KR" altLang="en-US" smtClean="0"/>
              <a:t>2021-03-30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651C83-E5BE-4B18-ACA3-B1004A39F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370D46-56E3-4E38-BD50-85C132879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9A1DC-259F-4ADF-9FB2-1D69FDCA0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285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59D462-BBBD-400C-B4E8-9C824FE4F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2B98EBB-23DE-4D37-A28B-D0B5A38E83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ECF962-5DD1-4300-9247-DFC6989190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D946BF-60A1-4660-9E87-BBF7E625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C0FA3-BDA3-417E-91B5-ADE48C4B1739}" type="datetimeFigureOut">
              <a:rPr lang="ko-KR" altLang="en-US" smtClean="0"/>
              <a:t>2021-03-30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F05244-5F1F-4F90-948B-1077AF65E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F4DE32-B117-452A-902F-239142763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9A1DC-259F-4ADF-9FB2-1D69FDCA0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623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A7FE11E-A064-4AF8-AA5E-EF2238797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64CAEF-5D1B-49FA-96F8-7744DC4A3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EB943F-27CD-4B24-9370-4938C7515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C0FA3-BDA3-417E-91B5-ADE48C4B1739}" type="datetimeFigureOut">
              <a:rPr lang="ko-KR" altLang="en-US" smtClean="0"/>
              <a:t>2021-03-30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FC7E27-51D1-472D-A286-8DFF5083B2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0F096F-D9A2-4E07-A39C-F7AE8AE5B5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9A1DC-259F-4ADF-9FB2-1D69FDCA0F65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4F38D94-9140-45EE-A5A5-A8410BA3622A}"/>
              </a:ext>
            </a:extLst>
          </p:cNvPr>
          <p:cNvGrpSpPr/>
          <p:nvPr userDrawn="1"/>
        </p:nvGrpSpPr>
        <p:grpSpPr>
          <a:xfrm>
            <a:off x="9590777" y="-3379"/>
            <a:ext cx="1924052" cy="269731"/>
            <a:chOff x="9590777" y="-3379"/>
            <a:chExt cx="1924052" cy="269731"/>
          </a:xfrm>
        </p:grpSpPr>
        <p:sp>
          <p:nvSpPr>
            <p:cNvPr id="8" name="Google Shape;188;p24">
              <a:extLst>
                <a:ext uri="{FF2B5EF4-FFF2-40B4-BE49-F238E27FC236}">
                  <a16:creationId xmlns:a16="http://schemas.microsoft.com/office/drawing/2014/main" id="{66E820DA-5924-4210-9BFD-F532D20E7B9B}"/>
                </a:ext>
              </a:extLst>
            </p:cNvPr>
            <p:cNvSpPr/>
            <p:nvPr/>
          </p:nvSpPr>
          <p:spPr>
            <a:xfrm>
              <a:off x="9590777" y="-3379"/>
              <a:ext cx="641365" cy="26973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89;p24">
              <a:extLst>
                <a:ext uri="{FF2B5EF4-FFF2-40B4-BE49-F238E27FC236}">
                  <a16:creationId xmlns:a16="http://schemas.microsoft.com/office/drawing/2014/main" id="{F3A00516-9ED0-4FC9-BFCF-E4EE5EDF099B}"/>
                </a:ext>
              </a:extLst>
            </p:cNvPr>
            <p:cNvSpPr/>
            <p:nvPr/>
          </p:nvSpPr>
          <p:spPr>
            <a:xfrm>
              <a:off x="10232120" y="-3379"/>
              <a:ext cx="641365" cy="26973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90;p24">
              <a:extLst>
                <a:ext uri="{FF2B5EF4-FFF2-40B4-BE49-F238E27FC236}">
                  <a16:creationId xmlns:a16="http://schemas.microsoft.com/office/drawing/2014/main" id="{ACBBB290-19D5-4D76-BB7D-824CF13DBF2E}"/>
                </a:ext>
              </a:extLst>
            </p:cNvPr>
            <p:cNvSpPr/>
            <p:nvPr/>
          </p:nvSpPr>
          <p:spPr>
            <a:xfrm>
              <a:off x="10873464" y="-3379"/>
              <a:ext cx="641365" cy="26973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852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C54CB7-40B5-4A5F-B26F-A6D79CDF1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97147"/>
            <a:ext cx="9144000" cy="106838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CAU-ng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Jakmul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CC1671B-1241-4844-90B8-B8B70B15E4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6822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chemeClr val="accent6">
                    <a:lumMod val="75000"/>
                  </a:schemeClr>
                </a:solidFill>
              </a:rPr>
              <a:t>의 발표를 시작합니다</a:t>
            </a:r>
            <a:r>
              <a:rPr lang="en-US" altLang="ko-KR" sz="4000" dirty="0">
                <a:solidFill>
                  <a:schemeClr val="accent6">
                    <a:lumMod val="75000"/>
                  </a:schemeClr>
                </a:solidFill>
              </a:rPr>
              <a:t>~~^^**</a:t>
            </a:r>
            <a:endParaRPr lang="ko-KR" altLang="en-US" sz="4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0440B7-CE60-4B6F-854B-BC8E76E7DCB1}"/>
              </a:ext>
            </a:extLst>
          </p:cNvPr>
          <p:cNvSpPr txBox="1"/>
          <p:nvPr/>
        </p:nvSpPr>
        <p:spPr>
          <a:xfrm>
            <a:off x="5153026" y="2846508"/>
            <a:ext cx="179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CU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황작물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☆</a:t>
            </a:r>
          </a:p>
        </p:txBody>
      </p:sp>
      <p:pic>
        <p:nvPicPr>
          <p:cNvPr id="1026" name="Picture 2" descr="고구마가 좋아♪ 고구마 좋아하는 사람? | 패턴 일러스트, 강아지 그림, 실크 스크린">
            <a:extLst>
              <a:ext uri="{FF2B5EF4-FFF2-40B4-BE49-F238E27FC236}">
                <a16:creationId xmlns:a16="http://schemas.microsoft.com/office/drawing/2014/main" id="{395040A0-79BE-44CC-A5D1-775171A20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1579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93C314B-DB9C-4F15-8DEE-6194D6371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050" y="3426557"/>
            <a:ext cx="1939607" cy="1655762"/>
          </a:xfrm>
          <a:prstGeom prst="rect">
            <a:avLst/>
          </a:prstGeom>
        </p:spPr>
      </p:pic>
      <p:pic>
        <p:nvPicPr>
          <p:cNvPr id="1028" name="Picture 4" descr="귀여운 옥수수 만화 캐릭터 로열티 무료 사진, 그림, 이미지 그리고 스톡포토그래피. Image 23848471.">
            <a:extLst>
              <a:ext uri="{FF2B5EF4-FFF2-40B4-BE49-F238E27FC236}">
                <a16:creationId xmlns:a16="http://schemas.microsoft.com/office/drawing/2014/main" id="{A2BF9A71-11A7-4354-9EF3-3E03CA6F1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049105" y="253245"/>
            <a:ext cx="1765495" cy="220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얌(yam)의 종류와 효능 : 네이버 블로그">
            <a:extLst>
              <a:ext uri="{FF2B5EF4-FFF2-40B4-BE49-F238E27FC236}">
                <a16:creationId xmlns:a16="http://schemas.microsoft.com/office/drawing/2014/main" id="{67908FF6-8642-4E15-85E4-DACF0109F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8590" y="334892"/>
            <a:ext cx="2143125" cy="166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6101F41-C952-489B-BDD8-ACE10F577C5F}"/>
              </a:ext>
            </a:extLst>
          </p:cNvPr>
          <p:cNvSpPr/>
          <p:nvPr/>
        </p:nvSpPr>
        <p:spPr>
          <a:xfrm>
            <a:off x="0" y="5934808"/>
            <a:ext cx="12192000" cy="92319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5AEEDA-75E4-4B5A-888F-6018E7FD9F0A}"/>
              </a:ext>
            </a:extLst>
          </p:cNvPr>
          <p:cNvSpPr txBox="1"/>
          <p:nvPr/>
        </p:nvSpPr>
        <p:spPr>
          <a:xfrm>
            <a:off x="114300" y="219808"/>
            <a:ext cx="2813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</a:rPr>
              <a:t>얌이라는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 식물입니다</a:t>
            </a:r>
          </a:p>
        </p:txBody>
      </p:sp>
    </p:spTree>
    <p:extLst>
      <p:ext uri="{BB962C8B-B14F-4D97-AF65-F5344CB8AC3E}">
        <p14:creationId xmlns:p14="http://schemas.microsoft.com/office/powerpoint/2010/main" val="3062605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4A49228-C506-4E7F-AF7C-5A516EDBEE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9596109"/>
              </p:ext>
            </p:extLst>
          </p:nvPr>
        </p:nvGraphicFramePr>
        <p:xfrm>
          <a:off x="838200" y="1436243"/>
          <a:ext cx="10515600" cy="474243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17732035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311494226"/>
                    </a:ext>
                  </a:extLst>
                </a:gridCol>
              </a:tblGrid>
              <a:tr h="8624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선물거래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선도거래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717157"/>
                  </a:ext>
                </a:extLst>
              </a:tr>
              <a:tr h="8624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선도거래와 마찬가지로 미리 거래하는 것이지만 선도거래보다 </a:t>
                      </a:r>
                      <a:r>
                        <a:rPr lang="en-US" altLang="ko-KR" sz="18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‘</a:t>
                      </a:r>
                      <a:r>
                        <a:rPr lang="ko-KR" altLang="en-US" sz="18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표준화</a:t>
                      </a:r>
                      <a:r>
                        <a:rPr lang="en-US" altLang="ko-KR" sz="18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’</a:t>
                      </a:r>
                      <a:r>
                        <a:rPr lang="ko-KR" altLang="en-US" sz="18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되어있다</a:t>
                      </a:r>
                      <a:r>
                        <a:rPr lang="en-US" altLang="ko-KR" sz="18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.</a:t>
                      </a:r>
                      <a:endParaRPr lang="ko-KR" altLang="en-US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미래 할 것을 지금 하는 것</a:t>
                      </a:r>
                      <a:r>
                        <a:rPr lang="en-US" altLang="ko-KR" sz="18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8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미래의 특정 시점에 특정 가격으로 특정 상품을 서로 매매하기로 현재 시점에 약속하는 계약이다</a:t>
                      </a:r>
                      <a:r>
                        <a:rPr lang="en-US" altLang="ko-KR" sz="18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.</a:t>
                      </a:r>
                    </a:p>
                    <a:p>
                      <a:pPr latinLnBrk="1"/>
                      <a:endParaRPr lang="ko-KR" altLang="en-US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061561"/>
                  </a:ext>
                </a:extLst>
              </a:tr>
              <a:tr h="8624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선물은 거래되는 시장이 정해져 있다</a:t>
                      </a:r>
                      <a:r>
                        <a:rPr lang="en-US" altLang="ko-KR" sz="18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; </a:t>
                      </a:r>
                      <a:r>
                        <a:rPr lang="ko-KR" altLang="en-US" sz="18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거래소시장에서 다자 간에 거래된다</a:t>
                      </a:r>
                      <a:r>
                        <a:rPr lang="en-US" altLang="ko-KR" sz="18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. </a:t>
                      </a:r>
                      <a:endParaRPr lang="ko-KR" altLang="en-US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선도거래는 장외시장에서 양 당사자 간에 이루어진다</a:t>
                      </a:r>
                      <a:r>
                        <a:rPr lang="en-US" altLang="ko-KR" sz="18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.</a:t>
                      </a:r>
                    </a:p>
                    <a:p>
                      <a:pPr latinLnBrk="1"/>
                      <a:endParaRPr lang="ko-KR" altLang="en-US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684412"/>
                  </a:ext>
                </a:extLst>
              </a:tr>
              <a:tr h="8624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선물은 매일매일 정산한다</a:t>
                      </a:r>
                      <a:r>
                        <a:rPr lang="en-US" altLang="ko-KR" sz="18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8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계약 불이행 위험이 없다</a:t>
                      </a:r>
                      <a:r>
                        <a:rPr lang="en-US" altLang="ko-KR" sz="18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.</a:t>
                      </a:r>
                    </a:p>
                    <a:p>
                      <a:pPr latinLnBrk="1"/>
                      <a:endParaRPr lang="ko-KR" altLang="en-US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만기에 한번 정산하기 때문에 계약 불이행 위험이 존재한다</a:t>
                      </a:r>
                      <a:r>
                        <a:rPr lang="en-US" altLang="ko-KR" sz="18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. </a:t>
                      </a:r>
                      <a:endParaRPr lang="ko-KR" altLang="en-US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252900"/>
                  </a:ext>
                </a:extLst>
              </a:tr>
              <a:tr h="8624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선물거래는 표준화 되어있어</a:t>
                      </a:r>
                      <a:r>
                        <a:rPr lang="en-US" altLang="ko-KR" sz="18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8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당사자들의 모든 니즈에 부합된 거래를 제공할 수 없다</a:t>
                      </a:r>
                      <a:r>
                        <a:rPr lang="en-US" altLang="ko-KR" sz="18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.</a:t>
                      </a:r>
                      <a:endParaRPr lang="ko-KR" altLang="en-US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742173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462A0599-FCB2-432C-AFBE-8523FF1E3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11" y="348425"/>
            <a:ext cx="7277100" cy="1159369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선물거래와 선도거래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BFD6265-19FF-4EC6-80EE-9A856EF540F6}"/>
              </a:ext>
            </a:extLst>
          </p:cNvPr>
          <p:cNvSpPr/>
          <p:nvPr/>
        </p:nvSpPr>
        <p:spPr>
          <a:xfrm>
            <a:off x="264832" y="682593"/>
            <a:ext cx="45719" cy="4910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6908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14E9BD-5A71-4A35-88AC-DC5CC01DC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4490"/>
            <a:ext cx="10515600" cy="308610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옵션 </a:t>
            </a:r>
            <a:r>
              <a:rPr lang="en-US" altLang="ko-KR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선택할 수 있는 권리</a:t>
            </a:r>
            <a:r>
              <a:rPr lang="en-US" altLang="ko-KR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옵션거래 계약을 하고 만기가 되었을 때</a:t>
            </a:r>
            <a:r>
              <a:rPr lang="en-US" altLang="ko-KR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계약대로 해도 되고 안 해도 된다</a:t>
            </a:r>
            <a:r>
              <a:rPr lang="en-US" altLang="ko-KR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옵션을 구매한 사람의 자유</a:t>
            </a:r>
            <a:r>
              <a:rPr lang="en-US" altLang="ko-KR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즉 권리</a:t>
            </a:r>
            <a:r>
              <a:rPr lang="en-US" altLang="ko-KR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행사해도 되고 행사하지 않아도 된다</a:t>
            </a:r>
            <a:r>
              <a:rPr lang="en-US" altLang="ko-KR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옵션을 구매한 당사자에게 이행여부에 대한 선택권이 있는 것</a:t>
            </a:r>
            <a:endParaRPr lang="en-US" altLang="ko-KR" sz="20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선물계약은 이행해야 하지만 옵션은 이행을 하든 </a:t>
            </a:r>
            <a:r>
              <a:rPr lang="ko-KR" altLang="en-US" sz="20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안하든</a:t>
            </a:r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상관 없다</a:t>
            </a:r>
            <a:r>
              <a:rPr lang="en-US" altLang="ko-KR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이행여부에 대한 선택권 있는 것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0CBAE6B-02EA-472F-B8DA-961E663EF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11" y="348425"/>
            <a:ext cx="7277100" cy="1159369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옵션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A6C0DDC-813C-4ED5-B3BF-9DFDF063DE70}"/>
              </a:ext>
            </a:extLst>
          </p:cNvPr>
          <p:cNvSpPr/>
          <p:nvPr/>
        </p:nvSpPr>
        <p:spPr>
          <a:xfrm>
            <a:off x="264832" y="682593"/>
            <a:ext cx="45719" cy="4910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2544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55A2FF-FA5F-40EC-9BDA-BC93A65DE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11" y="348425"/>
            <a:ext cx="7277100" cy="1159369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스터디 일시 </a:t>
            </a:r>
            <a:r>
              <a:rPr lang="en-US" altLang="ko-KR" sz="3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– 3/24 </a:t>
            </a:r>
            <a:r>
              <a:rPr lang="ko-KR" altLang="en-US" sz="3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 오전 </a:t>
            </a:r>
            <a:r>
              <a:rPr lang="en-US" altLang="ko-KR" sz="3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10</a:t>
            </a:r>
            <a:r>
              <a:rPr lang="ko-KR" altLang="en-US" sz="3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D5E48FF-FD5C-4779-8DA4-B85EE612DA01}"/>
              </a:ext>
            </a:extLst>
          </p:cNvPr>
          <p:cNvGrpSpPr/>
          <p:nvPr/>
        </p:nvGrpSpPr>
        <p:grpSpPr>
          <a:xfrm>
            <a:off x="2434590" y="2210456"/>
            <a:ext cx="6675120" cy="3637399"/>
            <a:chOff x="2434590" y="2210456"/>
            <a:chExt cx="6675120" cy="363739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CC573F5-F00B-41D3-B045-332CC679D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4590" y="2210456"/>
              <a:ext cx="6675120" cy="3637399"/>
            </a:xfrm>
            <a:prstGeom prst="rect">
              <a:avLst/>
            </a:prstGeom>
          </p:spPr>
        </p:pic>
        <p:pic>
          <p:nvPicPr>
            <p:cNvPr id="5" name="Picture 2" descr="고구마가 좋아♪ 고구마 좋아하는 사람? | 패턴 일러스트, 강아지 그림, 실크 스크린">
              <a:extLst>
                <a:ext uri="{FF2B5EF4-FFF2-40B4-BE49-F238E27FC236}">
                  <a16:creationId xmlns:a16="http://schemas.microsoft.com/office/drawing/2014/main" id="{BB552176-AB81-4ADA-A9C9-4BF59E88FD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6360" y="2538351"/>
              <a:ext cx="605790" cy="605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50DBF67-43BD-4A7F-985C-3DB0548ED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4590" y="4117535"/>
              <a:ext cx="545764" cy="465896"/>
            </a:xfrm>
            <a:prstGeom prst="rect">
              <a:avLst/>
            </a:prstGeom>
          </p:spPr>
        </p:pic>
        <p:pic>
          <p:nvPicPr>
            <p:cNvPr id="7" name="Picture 4" descr="귀여운 옥수수 만화 캐릭터 로열티 무료 사진, 그림, 이미지 그리고 스톡포토그래피. Image 23848471.">
              <a:extLst>
                <a:ext uri="{FF2B5EF4-FFF2-40B4-BE49-F238E27FC236}">
                  <a16:creationId xmlns:a16="http://schemas.microsoft.com/office/drawing/2014/main" id="{3C1EB648-D785-4B9E-8210-33455D09B5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0574" y="2514270"/>
              <a:ext cx="519780" cy="649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얌(yam)의 종류와 효능 : 네이버 블로그">
              <a:extLst>
                <a:ext uri="{FF2B5EF4-FFF2-40B4-BE49-F238E27FC236}">
                  <a16:creationId xmlns:a16="http://schemas.microsoft.com/office/drawing/2014/main" id="{BB2334F5-61D2-4EB7-B171-684183FB21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089280" y="4122967"/>
              <a:ext cx="692368" cy="538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B96BE679-3686-442B-B5EA-5D5E5A01AE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5712" y="2065972"/>
            <a:ext cx="4600575" cy="31146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6F9DB7-EF01-4EA1-9B53-0AFD60896F69}"/>
              </a:ext>
            </a:extLst>
          </p:cNvPr>
          <p:cNvSpPr/>
          <p:nvPr/>
        </p:nvSpPr>
        <p:spPr>
          <a:xfrm>
            <a:off x="264832" y="682593"/>
            <a:ext cx="45719" cy="4910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351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E0B0C5-7ADA-44FB-8B8D-68B243D0E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56760" cy="1317625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밑바닥부터 시작하는 딥러닝 </a:t>
            </a:r>
            <a:r>
              <a:rPr lang="en-US" altLang="ko-KR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1~4</a:t>
            </a:r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장</a:t>
            </a:r>
            <a:endParaRPr lang="en-US" altLang="ko-KR" sz="20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처음 만나는 금융공학 </a:t>
            </a:r>
            <a:r>
              <a:rPr lang="en-US" altLang="ko-KR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1~5 </a:t>
            </a:r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85003A-4D56-41EB-AE4B-AB2C2203B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282" y="1825625"/>
            <a:ext cx="5634990" cy="4226243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512DD937-6483-4A3B-A376-1F440AEB6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11" y="348425"/>
            <a:ext cx="7277100" cy="1159369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스터디 내용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53E99F8-41D8-4256-A4B6-E6D2A60C593A}"/>
              </a:ext>
            </a:extLst>
          </p:cNvPr>
          <p:cNvSpPr/>
          <p:nvPr/>
        </p:nvSpPr>
        <p:spPr>
          <a:xfrm>
            <a:off x="264832" y="682593"/>
            <a:ext cx="45719" cy="4910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6655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000C6F0-C1CC-40AF-94F8-98EBFBBD3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99" y="994410"/>
            <a:ext cx="11291202" cy="486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93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E20F77-D1B2-4FE3-801C-80A492EAC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sz="20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퍼셉트론</a:t>
            </a:r>
            <a:endParaRPr lang="en-US" altLang="ko-KR" sz="20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활성화함수</a:t>
            </a:r>
            <a:endParaRPr lang="en-US" altLang="ko-KR" sz="20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손실함수</a:t>
            </a:r>
            <a:endParaRPr lang="en-US" altLang="ko-KR" sz="20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20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오차제곱함</a:t>
            </a:r>
            <a:endParaRPr lang="en-US" altLang="ko-KR" sz="20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교차 엔트로피 오차</a:t>
            </a:r>
            <a:endParaRPr lang="en-US" altLang="ko-KR" sz="20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수치 미분</a:t>
            </a:r>
            <a:endParaRPr lang="en-US" altLang="ko-KR" sz="20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수치 미분</a:t>
            </a:r>
            <a:endParaRPr lang="en-US" altLang="ko-KR" sz="20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20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편미분</a:t>
            </a:r>
            <a:endParaRPr lang="en-US" altLang="ko-KR" sz="20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경사 </a:t>
            </a:r>
            <a:r>
              <a:rPr lang="ko-KR" altLang="en-US" sz="20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하강법</a:t>
            </a:r>
            <a:endParaRPr lang="en-US" altLang="ko-KR" sz="20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ko-KR" altLang="en-US" sz="20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0EA2E32-D1E6-4BF9-952E-EF73699E5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11" y="348425"/>
            <a:ext cx="7277100" cy="1159369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딥러닝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182BA9-BEC1-4F70-9F52-597759744D3F}"/>
              </a:ext>
            </a:extLst>
          </p:cNvPr>
          <p:cNvSpPr/>
          <p:nvPr/>
        </p:nvSpPr>
        <p:spPr>
          <a:xfrm>
            <a:off x="264832" y="682593"/>
            <a:ext cx="45719" cy="4910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5623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385FA0-EC81-4060-A951-8A0B3D269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입력 신호의 총합을 출력 신호로 변환하는 함수</a:t>
            </a:r>
            <a:r>
              <a:rPr lang="en-US" altLang="ko-KR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입력 신호의 총합이 활성화를 일으키는지 정하는 역할</a:t>
            </a:r>
            <a:endParaRPr lang="en-US" altLang="ko-KR" sz="20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계단함수</a:t>
            </a:r>
            <a:r>
              <a:rPr lang="en-US" altLang="ko-KR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0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시그모이드</a:t>
            </a:r>
            <a:r>
              <a:rPr lang="en-US" altLang="ko-KR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en-US" altLang="ko-KR" sz="20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ReLU</a:t>
            </a:r>
            <a:r>
              <a:rPr lang="en-US" altLang="ko-KR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endParaRPr lang="ko-KR" altLang="en-US" sz="20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1026" name="Picture 2" descr="지능시스템론 9. 인공 신경망">
            <a:extLst>
              <a:ext uri="{FF2B5EF4-FFF2-40B4-BE49-F238E27FC236}">
                <a16:creationId xmlns:a16="http://schemas.microsoft.com/office/drawing/2014/main" id="{8C439495-8A75-4859-ADE5-5357DC3255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70" b="12848"/>
          <a:stretch/>
        </p:blipFill>
        <p:spPr bwMode="auto">
          <a:xfrm>
            <a:off x="1180147" y="3165590"/>
            <a:ext cx="2356485" cy="276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지능시스템론 9. 인공 신경망">
            <a:extLst>
              <a:ext uri="{FF2B5EF4-FFF2-40B4-BE49-F238E27FC236}">
                <a16:creationId xmlns:a16="http://schemas.microsoft.com/office/drawing/2014/main" id="{D4941B1C-E98C-451C-B1C6-57B9ED670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99" r="22771"/>
          <a:stretch/>
        </p:blipFill>
        <p:spPr bwMode="auto">
          <a:xfrm>
            <a:off x="4511516" y="3054112"/>
            <a:ext cx="2219325" cy="298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활성화 기능">
            <a:extLst>
              <a:ext uri="{FF2B5EF4-FFF2-40B4-BE49-F238E27FC236}">
                <a16:creationId xmlns:a16="http://schemas.microsoft.com/office/drawing/2014/main" id="{31C2A706-E31F-4B16-AD64-990B6813B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725" y="3162290"/>
            <a:ext cx="3648075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6CD8682F-3B83-4589-ACCF-C59903393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11" y="348425"/>
            <a:ext cx="7277100" cy="1159369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활성화함수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DC8296-14B1-46CB-8D98-5C1D85092F24}"/>
              </a:ext>
            </a:extLst>
          </p:cNvPr>
          <p:cNvSpPr/>
          <p:nvPr/>
        </p:nvSpPr>
        <p:spPr>
          <a:xfrm>
            <a:off x="264832" y="682593"/>
            <a:ext cx="45719" cy="4910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6639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D26572-696B-41D1-BACD-D0E214C5A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손실함수의 미분</a:t>
            </a:r>
            <a:r>
              <a:rPr lang="en-US" altLang="ko-KR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</a:t>
            </a:r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가중치 매개변수의 값을 아주 조금 변화시켰을 때</a:t>
            </a:r>
            <a:r>
              <a:rPr lang="en-US" altLang="ko-KR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손실함수가 어떻게 변하는가</a:t>
            </a:r>
            <a:endParaRPr lang="en-US" altLang="ko-KR" sz="20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최적의 가중치와 편향을 탐색할 때 </a:t>
            </a:r>
            <a:r>
              <a:rPr lang="ko-KR" altLang="en-US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손실함수의 값을 가능한 한 작게 하는 </a:t>
            </a:r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매개변수의 값을 찾는다</a:t>
            </a:r>
            <a:r>
              <a:rPr lang="en-US" altLang="ko-KR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 때 매개변수의 미분을 계산하고 그 미분 값을 단서로 매개변수의 값을 서서히 갱신하는 과정을 반복</a:t>
            </a:r>
            <a:r>
              <a:rPr lang="en-US" altLang="ko-KR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신경망을 학습할 때</a:t>
            </a:r>
            <a:r>
              <a:rPr lang="en-US" altLang="ko-KR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정확도를 지표로 삼으면 매개변수의 미분이 대부분의 장소에서 </a:t>
            </a:r>
            <a:r>
              <a:rPr lang="en-US" altLang="ko-KR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0</a:t>
            </a:r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 되어 매개변수를 갱신할 수 없다</a:t>
            </a:r>
            <a:r>
              <a:rPr lang="en-US" altLang="ko-KR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ko-KR" altLang="en-US" sz="20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82FC972-729F-457F-8457-0F9045FE6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11" y="348425"/>
            <a:ext cx="7277100" cy="1159369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손실함수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D6BAFC-EF6C-4F02-AC7B-2771033BFFE8}"/>
              </a:ext>
            </a:extLst>
          </p:cNvPr>
          <p:cNvSpPr/>
          <p:nvPr/>
        </p:nvSpPr>
        <p:spPr>
          <a:xfrm>
            <a:off x="264832" y="682593"/>
            <a:ext cx="45719" cy="4910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762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919ADF-432F-422D-933B-B16805BFA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6483200" cy="3798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편미분</a:t>
            </a:r>
            <a:r>
              <a:rPr lang="en-US" altLang="ko-KR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 </a:t>
            </a:r>
            <a:r>
              <a:rPr lang="ko-KR" altLang="en-US" sz="2000" i="0" dirty="0">
                <a:solidFill>
                  <a:srgbClr val="222426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변수가 여럿인 함수에 대한 미분</a:t>
            </a:r>
            <a:r>
              <a:rPr lang="en-US" altLang="ko-KR" sz="2000" i="0" dirty="0">
                <a:solidFill>
                  <a:srgbClr val="222426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en-US" altLang="ko-KR" sz="2000" dirty="0">
              <a:solidFill>
                <a:srgbClr val="222426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B1B5A05-15B8-4E63-8FFD-68F47AA1C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737" y="1455393"/>
            <a:ext cx="2219325" cy="150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240C53E-C0DD-4D9E-BEE6-07C2A5330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942" y="4537710"/>
            <a:ext cx="227647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B6427C2-AF8C-4CAD-B2B4-A61047DCC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243" y="4403407"/>
            <a:ext cx="2886361" cy="187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B307E3A-4992-4E0F-A6D4-66D79BB0959C}"/>
              </a:ext>
            </a:extLst>
          </p:cNvPr>
          <p:cNvSpPr txBox="1">
            <a:spLocks/>
          </p:cNvSpPr>
          <p:nvPr/>
        </p:nvSpPr>
        <p:spPr>
          <a:xfrm>
            <a:off x="838200" y="3272882"/>
            <a:ext cx="9602961" cy="651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>
                <a:solidFill>
                  <a:srgbClr val="22242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기울기 </a:t>
            </a:r>
            <a:r>
              <a:rPr lang="en-US" altLang="ko-KR" sz="2000" dirty="0">
                <a:solidFill>
                  <a:srgbClr val="22242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(gradient): </a:t>
            </a:r>
            <a:r>
              <a:rPr lang="ko-KR" altLang="en-US" sz="2000" dirty="0">
                <a:solidFill>
                  <a:srgbClr val="22242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아래와 같은 형식으로 모든 </a:t>
            </a:r>
            <a:r>
              <a:rPr lang="ko-KR" altLang="en-US" sz="2000" dirty="0" err="1">
                <a:solidFill>
                  <a:srgbClr val="22242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편미분을</a:t>
            </a:r>
            <a:r>
              <a:rPr lang="ko-KR" altLang="en-US" sz="2000" dirty="0">
                <a:solidFill>
                  <a:srgbClr val="22242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벡터 형식으로 정리한 것</a:t>
            </a:r>
            <a:r>
              <a:rPr lang="en-US" altLang="ko-KR" sz="2000" dirty="0">
                <a:solidFill>
                  <a:srgbClr val="22242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ko-KR" altLang="en-US" sz="20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1E8BE826-FA7B-4658-8784-522FB3E46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11" y="348425"/>
            <a:ext cx="7277100" cy="1159369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손실함수의 미분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737A5EA-E6F7-4E74-89B6-5EA1412E2828}"/>
              </a:ext>
            </a:extLst>
          </p:cNvPr>
          <p:cNvSpPr/>
          <p:nvPr/>
        </p:nvSpPr>
        <p:spPr>
          <a:xfrm>
            <a:off x="264832" y="682593"/>
            <a:ext cx="45719" cy="4910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0100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8E4B97-E49E-4A22-9537-4F2700DA3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선도거래</a:t>
            </a:r>
            <a:endParaRPr lang="en-US" altLang="ko-KR" sz="20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선물거래</a:t>
            </a:r>
            <a:endParaRPr lang="en-US" altLang="ko-KR" sz="20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옵션</a:t>
            </a:r>
            <a:endParaRPr lang="en-US" altLang="ko-KR" sz="20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20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스왑</a:t>
            </a:r>
            <a:endParaRPr lang="en-US" altLang="ko-KR" sz="20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20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블랙숄즈</a:t>
            </a:r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방정식</a:t>
            </a:r>
            <a:endParaRPr lang="en-US" altLang="ko-KR" sz="20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20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ko-KR" altLang="en-US" sz="20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2B51402-6D40-4B5F-BF0C-49FAB1921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11" y="348425"/>
            <a:ext cx="7277100" cy="1159369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금융공학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A04A4F-D658-4CAC-A207-FB421B04D6C3}"/>
              </a:ext>
            </a:extLst>
          </p:cNvPr>
          <p:cNvSpPr/>
          <p:nvPr/>
        </p:nvSpPr>
        <p:spPr>
          <a:xfrm>
            <a:off x="264832" y="682593"/>
            <a:ext cx="45719" cy="4910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8807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</TotalTime>
  <Words>363</Words>
  <Application>Microsoft Office PowerPoint</Application>
  <PresentationFormat>와이드스크린</PresentationFormat>
  <Paragraphs>56</Paragraphs>
  <Slides>11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-apple-system</vt:lpstr>
      <vt:lpstr>ELAND 초이스 Medium</vt:lpstr>
      <vt:lpstr>맑은 고딕</vt:lpstr>
      <vt:lpstr>함초롬바탕</vt:lpstr>
      <vt:lpstr>Arial</vt:lpstr>
      <vt:lpstr>Calibri</vt:lpstr>
      <vt:lpstr>Office 테마</vt:lpstr>
      <vt:lpstr>CAU-ng Jakmul</vt:lpstr>
      <vt:lpstr>스터디 일시 – 3/24 수 오전 10시</vt:lpstr>
      <vt:lpstr>  스터디 내용</vt:lpstr>
      <vt:lpstr>PowerPoint 프레젠테이션</vt:lpstr>
      <vt:lpstr>  딥러닝</vt:lpstr>
      <vt:lpstr>  활성화함수</vt:lpstr>
      <vt:lpstr>  손실함수</vt:lpstr>
      <vt:lpstr>  손실함수의 미분</vt:lpstr>
      <vt:lpstr>  금융공학</vt:lpstr>
      <vt:lpstr>  선물거래와 선도거래</vt:lpstr>
      <vt:lpstr>  옵션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CAU-ng Jakmul</dc:title>
  <dc:creator>윤다인</dc:creator>
  <cp:lastModifiedBy>윤다인</cp:lastModifiedBy>
  <cp:revision>26</cp:revision>
  <dcterms:created xsi:type="dcterms:W3CDTF">2021-03-24T07:34:54Z</dcterms:created>
  <dcterms:modified xsi:type="dcterms:W3CDTF">2021-03-30T10:32:07Z</dcterms:modified>
</cp:coreProperties>
</file>